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4" r:id="rId2"/>
    <p:sldId id="275" r:id="rId3"/>
    <p:sldId id="272" r:id="rId4"/>
    <p:sldId id="269" r:id="rId5"/>
    <p:sldId id="270" r:id="rId6"/>
    <p:sldId id="27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E2C78E-A040-45B4-ABB6-A0CA2FB6418B}" type="datetimeFigureOut">
              <a:rPr lang="en-AU" smtClean="0"/>
              <a:t>17/04/17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891ED-8197-45DC-9D59-74C1D98421CD}" type="slidenum">
              <a:rPr lang="en-AU" smtClean="0"/>
              <a:t>‹#›</a:t>
            </a:fld>
            <a:endParaRPr lang="en-AU"/>
          </a:p>
        </p:txBody>
      </p:sp>
    </p:spTree>
    <p:extLst>
      <p:ext uri="{BB962C8B-B14F-4D97-AF65-F5344CB8AC3E}">
        <p14:creationId xmlns:p14="http://schemas.microsoft.com/office/powerpoint/2010/main" val="198974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7" name="Date Placeholder 6"/>
          <p:cNvSpPr>
            <a:spLocks noGrp="1"/>
          </p:cNvSpPr>
          <p:nvPr>
            <p:ph type="dt" sz="half" idx="10"/>
          </p:nvPr>
        </p:nvSpPr>
        <p:spPr/>
        <p:txBody>
          <a:bodyPr/>
          <a:lstStyle/>
          <a:p>
            <a:fld id="{D08A6531-5C12-472D-A3F2-2A751A8A88CE}" type="datetimeFigureOut">
              <a:rPr lang="en-AU" smtClean="0"/>
              <a:t>17/04/17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Date Placeholder 2"/>
          <p:cNvSpPr>
            <a:spLocks noGrp="1"/>
          </p:cNvSpPr>
          <p:nvPr>
            <p:ph type="dt" sz="half" idx="10"/>
          </p:nvPr>
        </p:nvSpPr>
        <p:spPr/>
        <p:txBody>
          <a:bodyPr/>
          <a:lstStyle/>
          <a:p>
            <a:fld id="{D08A6531-5C12-472D-A3F2-2A751A8A88CE}" type="datetimeFigureOut">
              <a:rPr lang="en-AU" smtClean="0"/>
              <a:t>17/04/17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6531-5C12-472D-A3F2-2A751A8A88CE}" type="datetimeFigureOut">
              <a:rPr lang="en-AU" smtClean="0"/>
              <a:t>17/04/17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A6531-5C12-472D-A3F2-2A751A8A88CE}" type="datetimeFigureOut">
              <a:rPr lang="en-AU" smtClean="0"/>
              <a:t>17/04/17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BBE8F-8663-4CEE-9822-023A6E59DF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8033" y="1267627"/>
            <a:ext cx="2664086" cy="357452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267627"/>
            <a:ext cx="2589853" cy="3548741"/>
          </a:xfrm>
          <a:prstGeom prst="rect">
            <a:avLst/>
          </a:prstGeom>
        </p:spPr>
      </p:pic>
      <p:sp>
        <p:nvSpPr>
          <p:cNvPr id="9" name="Title 1"/>
          <p:cNvSpPr txBox="1">
            <a:spLocks/>
          </p:cNvSpPr>
          <p:nvPr/>
        </p:nvSpPr>
        <p:spPr>
          <a:xfrm>
            <a:off x="251520" y="-59881"/>
            <a:ext cx="8807495" cy="896593"/>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AU" sz="3600" dirty="0" smtClean="0"/>
              <a:t>                           Paediatric Hip MRI</a:t>
            </a:r>
            <a:endParaRPr lang="en-AU" sz="3600" dirty="0"/>
          </a:p>
        </p:txBody>
      </p:sp>
      <p:sp>
        <p:nvSpPr>
          <p:cNvPr id="11" name="Down Arrow 5"/>
          <p:cNvSpPr/>
          <p:nvPr/>
        </p:nvSpPr>
        <p:spPr>
          <a:xfrm rot="1983947">
            <a:off x="2929234" y="2396762"/>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Down Arrow 5"/>
          <p:cNvSpPr/>
          <p:nvPr/>
        </p:nvSpPr>
        <p:spPr>
          <a:xfrm rot="1983947">
            <a:off x="6743949" y="2148314"/>
            <a:ext cx="228600" cy="381000"/>
          </a:xfrm>
          <a:prstGeom prst="downArrow">
            <a:avLst/>
          </a:prstGeom>
          <a:solidFill>
            <a:srgbClr val="00B05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6144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850106"/>
          </a:xfrm>
        </p:spPr>
        <p:txBody>
          <a:bodyPr>
            <a:noAutofit/>
          </a:bodyPr>
          <a:lstStyle/>
          <a:p>
            <a:r>
              <a:rPr lang="en-AU" sz="2800" dirty="0">
                <a:solidFill>
                  <a:schemeClr val="tx2"/>
                </a:solidFill>
              </a:rPr>
              <a:t>Indications for GP referred Medicare </a:t>
            </a:r>
            <a:r>
              <a:rPr lang="en-AU" sz="2800" dirty="0" err="1">
                <a:solidFill>
                  <a:schemeClr val="tx2"/>
                </a:solidFill>
              </a:rPr>
              <a:t>Rebatable</a:t>
            </a:r>
            <a:r>
              <a:rPr lang="en-AU" sz="2800" dirty="0">
                <a:solidFill>
                  <a:schemeClr val="tx2"/>
                </a:solidFill>
              </a:rPr>
              <a:t> MRI hip studies in children under 16 years of age</a:t>
            </a:r>
          </a:p>
        </p:txBody>
      </p:sp>
      <p:sp>
        <p:nvSpPr>
          <p:cNvPr id="4" name="Content Placeholder 2"/>
          <p:cNvSpPr txBox="1">
            <a:spLocks/>
          </p:cNvSpPr>
          <p:nvPr/>
        </p:nvSpPr>
        <p:spPr>
          <a:xfrm>
            <a:off x="457200" y="1539862"/>
            <a:ext cx="8229600" cy="2596547"/>
          </a:xfrm>
          <a:prstGeom prst="rect">
            <a:avLst/>
          </a:prstGeom>
          <a:ln>
            <a:solidFill>
              <a:schemeClr val="bg1"/>
            </a:solidFill>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2400" dirty="0">
                <a:solidFill>
                  <a:schemeClr val="bg1"/>
                </a:solidFill>
              </a:rPr>
              <a:t>Following radiographic examination for any or the following:</a:t>
            </a:r>
            <a:endParaRPr lang="en-US" sz="2400" dirty="0">
              <a:solidFill>
                <a:schemeClr val="bg1"/>
              </a:solidFill>
            </a:endParaRPr>
          </a:p>
          <a:p>
            <a:r>
              <a:rPr lang="en-AU" sz="2400" dirty="0">
                <a:solidFill>
                  <a:schemeClr val="bg1"/>
                </a:solidFill>
              </a:rPr>
              <a:t>suspected septic arthritis</a:t>
            </a:r>
          </a:p>
          <a:p>
            <a:r>
              <a:rPr lang="en-AU" sz="2400" dirty="0">
                <a:solidFill>
                  <a:schemeClr val="bg1"/>
                </a:solidFill>
              </a:rPr>
              <a:t>suspected slipped capital femoral epiphysis</a:t>
            </a:r>
          </a:p>
          <a:p>
            <a:r>
              <a:rPr lang="en-AU" sz="2400" dirty="0">
                <a:solidFill>
                  <a:schemeClr val="bg1"/>
                </a:solidFill>
              </a:rPr>
              <a:t>suspected </a:t>
            </a:r>
            <a:r>
              <a:rPr lang="en-AU" sz="2400" dirty="0" err="1">
                <a:solidFill>
                  <a:schemeClr val="bg1"/>
                </a:solidFill>
              </a:rPr>
              <a:t>Perthes</a:t>
            </a:r>
            <a:r>
              <a:rPr lang="en-AU" sz="2400" dirty="0">
                <a:solidFill>
                  <a:schemeClr val="bg1"/>
                </a:solidFill>
              </a:rPr>
              <a:t> disease</a:t>
            </a:r>
            <a:endParaRPr lang="en-US" sz="2400" dirty="0">
              <a:solidFill>
                <a:schemeClr val="bg1"/>
              </a:solidFill>
            </a:endParaRPr>
          </a:p>
        </p:txBody>
      </p:sp>
    </p:spTree>
    <p:extLst>
      <p:ext uri="{BB962C8B-B14F-4D97-AF65-F5344CB8AC3E}">
        <p14:creationId xmlns:p14="http://schemas.microsoft.com/office/powerpoint/2010/main" val="339454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239" y="764704"/>
            <a:ext cx="9036496" cy="4896544"/>
          </a:xfrm>
        </p:spPr>
        <p:txBody>
          <a:bodyPr>
            <a:normAutofit fontScale="77500" lnSpcReduction="20000"/>
          </a:bodyPr>
          <a:lstStyle/>
          <a:p>
            <a:pPr marL="0" indent="0">
              <a:buNone/>
            </a:pPr>
            <a:endParaRPr lang="en-AU" dirty="0">
              <a:solidFill>
                <a:schemeClr val="bg1"/>
              </a:solidFill>
            </a:endParaRPr>
          </a:p>
          <a:p>
            <a:r>
              <a:rPr lang="en-AU" dirty="0">
                <a:solidFill>
                  <a:schemeClr val="bg1"/>
                </a:solidFill>
              </a:rPr>
              <a:t>Developmental dysplasia of the hip (DDH)</a:t>
            </a:r>
          </a:p>
          <a:p>
            <a:pPr marL="0" indent="0">
              <a:buNone/>
            </a:pPr>
            <a:r>
              <a:rPr lang="en-AU" sz="1900" dirty="0">
                <a:solidFill>
                  <a:schemeClr val="bg1"/>
                </a:solidFill>
              </a:rPr>
              <a:t>	</a:t>
            </a:r>
            <a:r>
              <a:rPr lang="en-AU" sz="2300" dirty="0">
                <a:solidFill>
                  <a:schemeClr val="bg1"/>
                </a:solidFill>
              </a:rPr>
              <a:t>DDH usually small children but “mild” forms can present in adolescence or adulthood 	with labral tears +/- premature osteoarthritis</a:t>
            </a:r>
          </a:p>
          <a:p>
            <a:r>
              <a:rPr lang="en-AU" dirty="0" err="1">
                <a:solidFill>
                  <a:schemeClr val="bg1"/>
                </a:solidFill>
              </a:rPr>
              <a:t>Perthe’s</a:t>
            </a:r>
            <a:r>
              <a:rPr lang="en-AU" dirty="0">
                <a:solidFill>
                  <a:schemeClr val="bg1"/>
                </a:solidFill>
              </a:rPr>
              <a:t> disease/avascular necrosis</a:t>
            </a:r>
          </a:p>
          <a:p>
            <a:pPr marL="0" indent="0">
              <a:buNone/>
            </a:pPr>
            <a:r>
              <a:rPr lang="en-AU" dirty="0">
                <a:solidFill>
                  <a:schemeClr val="bg1"/>
                </a:solidFill>
              </a:rPr>
              <a:t>	</a:t>
            </a:r>
            <a:r>
              <a:rPr lang="en-AU" sz="2300" dirty="0" err="1">
                <a:solidFill>
                  <a:schemeClr val="bg1"/>
                </a:solidFill>
              </a:rPr>
              <a:t>Perthe’s</a:t>
            </a:r>
            <a:r>
              <a:rPr lang="en-AU" sz="2300" dirty="0">
                <a:solidFill>
                  <a:schemeClr val="bg1"/>
                </a:solidFill>
              </a:rPr>
              <a:t> usually age 3 to 10</a:t>
            </a:r>
          </a:p>
          <a:p>
            <a:r>
              <a:rPr lang="en-AU" dirty="0">
                <a:solidFill>
                  <a:schemeClr val="bg1"/>
                </a:solidFill>
              </a:rPr>
              <a:t>Slipped upper femoral epiphysis (SUFE)</a:t>
            </a:r>
          </a:p>
          <a:p>
            <a:pPr marL="0" indent="0">
              <a:buNone/>
            </a:pPr>
            <a:r>
              <a:rPr lang="en-AU" dirty="0">
                <a:solidFill>
                  <a:schemeClr val="bg1"/>
                </a:solidFill>
              </a:rPr>
              <a:t>	</a:t>
            </a:r>
            <a:r>
              <a:rPr lang="en-AU" sz="2300" dirty="0">
                <a:solidFill>
                  <a:schemeClr val="bg1"/>
                </a:solidFill>
              </a:rPr>
              <a:t>SUFE usually &gt; 9 years although occasionally younger, can present with acute (i.e., traumatic Salter Harris I of </a:t>
            </a:r>
            <a:r>
              <a:rPr lang="en-AU" sz="2300" dirty="0" err="1">
                <a:solidFill>
                  <a:schemeClr val="bg1"/>
                </a:solidFill>
              </a:rPr>
              <a:t>prox</a:t>
            </a:r>
            <a:r>
              <a:rPr lang="en-AU" sz="2300" dirty="0">
                <a:solidFill>
                  <a:schemeClr val="bg1"/>
                </a:solidFill>
              </a:rPr>
              <a:t> femur), subacute or chronic symptoms</a:t>
            </a:r>
          </a:p>
          <a:p>
            <a:r>
              <a:rPr lang="en-AU" dirty="0">
                <a:solidFill>
                  <a:schemeClr val="bg1"/>
                </a:solidFill>
              </a:rPr>
              <a:t>Apophyseal avulsion fractures</a:t>
            </a:r>
          </a:p>
          <a:p>
            <a:r>
              <a:rPr lang="en-AU" dirty="0">
                <a:solidFill>
                  <a:schemeClr val="bg1"/>
                </a:solidFill>
              </a:rPr>
              <a:t>Apophysitis</a:t>
            </a:r>
          </a:p>
          <a:p>
            <a:r>
              <a:rPr lang="en-AU" dirty="0">
                <a:solidFill>
                  <a:schemeClr val="bg1"/>
                </a:solidFill>
              </a:rPr>
              <a:t>Labral tears</a:t>
            </a:r>
          </a:p>
          <a:p>
            <a:pPr marL="0" indent="0">
              <a:buNone/>
            </a:pPr>
            <a:r>
              <a:rPr lang="en-AU" dirty="0">
                <a:solidFill>
                  <a:schemeClr val="bg1"/>
                </a:solidFill>
              </a:rPr>
              <a:t>	</a:t>
            </a:r>
            <a:r>
              <a:rPr lang="en-AU" sz="2300" dirty="0">
                <a:solidFill>
                  <a:schemeClr val="bg1"/>
                </a:solidFill>
              </a:rPr>
              <a:t>Labral tears may be incidental, even in adolescence</a:t>
            </a:r>
          </a:p>
        </p:txBody>
      </p:sp>
      <p:sp>
        <p:nvSpPr>
          <p:cNvPr id="7" name="Title 1"/>
          <p:cNvSpPr>
            <a:spLocks noGrp="1"/>
          </p:cNvSpPr>
          <p:nvPr>
            <p:ph type="title"/>
          </p:nvPr>
        </p:nvSpPr>
        <p:spPr>
          <a:xfrm>
            <a:off x="539552" y="116632"/>
            <a:ext cx="8229600" cy="850106"/>
          </a:xfrm>
        </p:spPr>
        <p:txBody>
          <a:bodyPr>
            <a:noAutofit/>
          </a:bodyPr>
          <a:lstStyle/>
          <a:p>
            <a:r>
              <a:rPr lang="en-AU" sz="2800" dirty="0">
                <a:solidFill>
                  <a:schemeClr val="tx2"/>
                </a:solidFill>
              </a:rPr>
              <a:t>Traumatic &amp; overuse causes of hip pain in children</a:t>
            </a:r>
          </a:p>
        </p:txBody>
      </p:sp>
    </p:spTree>
    <p:extLst>
      <p:ext uri="{BB962C8B-B14F-4D97-AF65-F5344CB8AC3E}">
        <p14:creationId xmlns:p14="http://schemas.microsoft.com/office/powerpoint/2010/main" val="3551422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1124744"/>
            <a:ext cx="2948752" cy="3931670"/>
          </a:xfrm>
          <a:prstGeom prst="rect">
            <a:avLst/>
          </a:prstGeom>
        </p:spPr>
      </p:pic>
      <p:sp>
        <p:nvSpPr>
          <p:cNvPr id="8" name="Title 1"/>
          <p:cNvSpPr txBox="1">
            <a:spLocks/>
          </p:cNvSpPr>
          <p:nvPr/>
        </p:nvSpPr>
        <p:spPr>
          <a:xfrm>
            <a:off x="251520" y="-59881"/>
            <a:ext cx="8807495" cy="1143000"/>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AU" sz="3600" dirty="0"/>
              <a:t>SLIPPED UPPER FEMORAL EPIPHYSIS</a:t>
            </a:r>
          </a:p>
          <a:p>
            <a:r>
              <a:rPr lang="en-AU" sz="3600" dirty="0"/>
              <a:t>Subacute, 11yo girl. 3 months post fall.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20" y="1124744"/>
            <a:ext cx="2869312" cy="39316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8584" y="1124744"/>
            <a:ext cx="2909695" cy="3931669"/>
          </a:xfrm>
          <a:prstGeom prst="rect">
            <a:avLst/>
          </a:prstGeom>
        </p:spPr>
      </p:pic>
      <p:sp>
        <p:nvSpPr>
          <p:cNvPr id="7" name="Down Arrow 5"/>
          <p:cNvSpPr/>
          <p:nvPr/>
        </p:nvSpPr>
        <p:spPr>
          <a:xfrm rot="1983947">
            <a:off x="1784385" y="2405217"/>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Down Arrow 5"/>
          <p:cNvSpPr/>
          <p:nvPr/>
        </p:nvSpPr>
        <p:spPr>
          <a:xfrm rot="1983947">
            <a:off x="4512649" y="2236375"/>
            <a:ext cx="228600" cy="381000"/>
          </a:xfrm>
          <a:prstGeom prst="downArrow">
            <a:avLst/>
          </a:prstGeom>
          <a:solidFill>
            <a:srgbClr val="FFFF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Down Arrow 5"/>
          <p:cNvSpPr/>
          <p:nvPr/>
        </p:nvSpPr>
        <p:spPr>
          <a:xfrm rot="21357858">
            <a:off x="7076192" y="2476020"/>
            <a:ext cx="228600" cy="381000"/>
          </a:xfrm>
          <a:prstGeom prst="downArrow">
            <a:avLst/>
          </a:prstGeom>
          <a:solidFill>
            <a:srgbClr val="FFFF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Down Arrow 5"/>
          <p:cNvSpPr/>
          <p:nvPr/>
        </p:nvSpPr>
        <p:spPr>
          <a:xfrm rot="1983947">
            <a:off x="7751292" y="2390870"/>
            <a:ext cx="228600" cy="381000"/>
          </a:xfrm>
          <a:prstGeom prst="downArrow">
            <a:avLst/>
          </a:prstGeom>
          <a:solidFill>
            <a:schemeClr val="accent6">
              <a:lumMod val="75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84954" y="5042210"/>
            <a:ext cx="4346190" cy="369332"/>
          </a:xfrm>
          <a:prstGeom prst="rect">
            <a:avLst/>
          </a:prstGeom>
          <a:noFill/>
        </p:spPr>
        <p:txBody>
          <a:bodyPr wrap="none" rtlCol="0">
            <a:spAutoFit/>
          </a:bodyPr>
          <a:lstStyle/>
          <a:p>
            <a:r>
              <a:rPr lang="en-AU" dirty="0" err="1">
                <a:solidFill>
                  <a:srgbClr val="FF0000"/>
                </a:solidFill>
              </a:rPr>
              <a:t>Physeal</a:t>
            </a:r>
            <a:r>
              <a:rPr lang="en-AU" dirty="0">
                <a:solidFill>
                  <a:srgbClr val="FF0000"/>
                </a:solidFill>
              </a:rPr>
              <a:t> widening (comparison on next slide)</a:t>
            </a:r>
          </a:p>
        </p:txBody>
      </p:sp>
      <p:sp>
        <p:nvSpPr>
          <p:cNvPr id="12" name="TextBox 11"/>
          <p:cNvSpPr txBox="1"/>
          <p:nvPr/>
        </p:nvSpPr>
        <p:spPr>
          <a:xfrm>
            <a:off x="4515992" y="5042210"/>
            <a:ext cx="4480457" cy="369332"/>
          </a:xfrm>
          <a:prstGeom prst="rect">
            <a:avLst/>
          </a:prstGeom>
          <a:noFill/>
        </p:spPr>
        <p:txBody>
          <a:bodyPr wrap="none" rtlCol="0">
            <a:spAutoFit/>
          </a:bodyPr>
          <a:lstStyle/>
          <a:p>
            <a:r>
              <a:rPr lang="en-AU" dirty="0" err="1">
                <a:solidFill>
                  <a:srgbClr val="FFFF00"/>
                </a:solidFill>
              </a:rPr>
              <a:t>Physeal</a:t>
            </a:r>
            <a:r>
              <a:rPr lang="en-AU" dirty="0">
                <a:solidFill>
                  <a:srgbClr val="FFFF00"/>
                </a:solidFill>
              </a:rPr>
              <a:t> </a:t>
            </a:r>
            <a:r>
              <a:rPr lang="en-AU" dirty="0" err="1">
                <a:solidFill>
                  <a:srgbClr val="FFFF00"/>
                </a:solidFill>
              </a:rPr>
              <a:t>hyperintensity</a:t>
            </a:r>
            <a:r>
              <a:rPr lang="en-AU" dirty="0">
                <a:solidFill>
                  <a:srgbClr val="FFFF00"/>
                </a:solidFill>
              </a:rPr>
              <a:t>, </a:t>
            </a:r>
            <a:r>
              <a:rPr lang="en-AU" dirty="0">
                <a:solidFill>
                  <a:schemeClr val="accent6">
                    <a:lumMod val="75000"/>
                  </a:schemeClr>
                </a:solidFill>
              </a:rPr>
              <a:t>mild adjacent oedema</a:t>
            </a:r>
          </a:p>
        </p:txBody>
      </p:sp>
      <p:sp>
        <p:nvSpPr>
          <p:cNvPr id="13" name="TextBox 12"/>
          <p:cNvSpPr txBox="1"/>
          <p:nvPr/>
        </p:nvSpPr>
        <p:spPr>
          <a:xfrm>
            <a:off x="4515992" y="5301208"/>
            <a:ext cx="4425122" cy="646331"/>
          </a:xfrm>
          <a:prstGeom prst="rect">
            <a:avLst/>
          </a:prstGeom>
          <a:noFill/>
        </p:spPr>
        <p:txBody>
          <a:bodyPr wrap="none" rtlCol="0">
            <a:spAutoFit/>
          </a:bodyPr>
          <a:lstStyle/>
          <a:p>
            <a:r>
              <a:rPr lang="en-AU" dirty="0">
                <a:solidFill>
                  <a:schemeClr val="bg1"/>
                </a:solidFill>
              </a:rPr>
              <a:t>See earlier knee slide for normal vs abnormal</a:t>
            </a:r>
          </a:p>
          <a:p>
            <a:r>
              <a:rPr lang="en-AU" dirty="0">
                <a:solidFill>
                  <a:schemeClr val="bg1"/>
                </a:solidFill>
              </a:rPr>
              <a:t>                    </a:t>
            </a:r>
            <a:r>
              <a:rPr lang="en-AU" dirty="0" err="1">
                <a:solidFill>
                  <a:schemeClr val="bg1"/>
                </a:solidFill>
              </a:rPr>
              <a:t>physis</a:t>
            </a:r>
            <a:r>
              <a:rPr lang="en-AU" dirty="0">
                <a:solidFill>
                  <a:schemeClr val="bg1"/>
                </a:solidFill>
              </a:rPr>
              <a:t> signal intensity.</a:t>
            </a:r>
          </a:p>
        </p:txBody>
      </p:sp>
    </p:spTree>
    <p:extLst>
      <p:ext uri="{BB962C8B-B14F-4D97-AF65-F5344CB8AC3E}">
        <p14:creationId xmlns:p14="http://schemas.microsoft.com/office/powerpoint/2010/main" val="220910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8033" y="1267627"/>
            <a:ext cx="2664086" cy="3574520"/>
          </a:xfrm>
          <a:prstGeom prst="rect">
            <a:avLst/>
          </a:prstGeom>
        </p:spPr>
      </p:pic>
      <p:sp>
        <p:nvSpPr>
          <p:cNvPr id="2" name="TextBox 1"/>
          <p:cNvSpPr txBox="1"/>
          <p:nvPr/>
        </p:nvSpPr>
        <p:spPr>
          <a:xfrm>
            <a:off x="1619672" y="4794934"/>
            <a:ext cx="2590800" cy="646331"/>
          </a:xfrm>
          <a:prstGeom prst="rect">
            <a:avLst/>
          </a:prstGeom>
          <a:noFill/>
        </p:spPr>
        <p:txBody>
          <a:bodyPr wrap="square" rtlCol="0">
            <a:spAutoFit/>
          </a:bodyPr>
          <a:lstStyle/>
          <a:p>
            <a:r>
              <a:rPr lang="en-AU" dirty="0" err="1">
                <a:solidFill>
                  <a:srgbClr val="FF0000"/>
                </a:solidFill>
              </a:rPr>
              <a:t>Physeal</a:t>
            </a:r>
            <a:r>
              <a:rPr lang="en-AU" dirty="0">
                <a:solidFill>
                  <a:srgbClr val="FF0000"/>
                </a:solidFill>
              </a:rPr>
              <a:t> widening</a:t>
            </a:r>
          </a:p>
          <a:p>
            <a:r>
              <a:rPr lang="en-AU" dirty="0">
                <a:solidFill>
                  <a:srgbClr val="FF0000"/>
                </a:solidFill>
              </a:rPr>
              <a:t>(Same case as last slide)</a:t>
            </a:r>
          </a:p>
        </p:txBody>
      </p:sp>
      <p:sp>
        <p:nvSpPr>
          <p:cNvPr id="7" name="TextBox 6"/>
          <p:cNvSpPr txBox="1"/>
          <p:nvPr/>
        </p:nvSpPr>
        <p:spPr>
          <a:xfrm>
            <a:off x="5272031" y="4842147"/>
            <a:ext cx="2779073" cy="923330"/>
          </a:xfrm>
          <a:prstGeom prst="rect">
            <a:avLst/>
          </a:prstGeom>
          <a:noFill/>
        </p:spPr>
        <p:txBody>
          <a:bodyPr wrap="square" rtlCol="0">
            <a:spAutoFit/>
          </a:bodyPr>
          <a:lstStyle/>
          <a:p>
            <a:r>
              <a:rPr lang="en-AU" dirty="0">
                <a:solidFill>
                  <a:srgbClr val="00B050"/>
                </a:solidFill>
              </a:rPr>
              <a:t>Normal comparison – </a:t>
            </a:r>
            <a:r>
              <a:rPr lang="en-AU" dirty="0" err="1">
                <a:solidFill>
                  <a:srgbClr val="00B050"/>
                </a:solidFill>
              </a:rPr>
              <a:t>physeal</a:t>
            </a:r>
            <a:r>
              <a:rPr lang="en-AU" dirty="0">
                <a:solidFill>
                  <a:srgbClr val="00B050"/>
                </a:solidFill>
              </a:rPr>
              <a:t> cartilage (light grey central band) is thinner.</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267627"/>
            <a:ext cx="2589853" cy="3548741"/>
          </a:xfrm>
          <a:prstGeom prst="rect">
            <a:avLst/>
          </a:prstGeom>
        </p:spPr>
      </p:pic>
      <p:sp>
        <p:nvSpPr>
          <p:cNvPr id="9" name="Title 1"/>
          <p:cNvSpPr txBox="1">
            <a:spLocks/>
          </p:cNvSpPr>
          <p:nvPr/>
        </p:nvSpPr>
        <p:spPr>
          <a:xfrm>
            <a:off x="251520" y="-59881"/>
            <a:ext cx="8807495" cy="1143000"/>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AU" sz="3600" dirty="0"/>
              <a:t>SLIPPED UPPER FEMORAL EPIPHYSIS</a:t>
            </a:r>
          </a:p>
          <a:p>
            <a:r>
              <a:rPr lang="en-AU" sz="3600" dirty="0"/>
              <a:t>Subacute, 11yo girl. 3 months post fall.</a:t>
            </a:r>
          </a:p>
        </p:txBody>
      </p:sp>
      <p:sp>
        <p:nvSpPr>
          <p:cNvPr id="11" name="Down Arrow 5"/>
          <p:cNvSpPr/>
          <p:nvPr/>
        </p:nvSpPr>
        <p:spPr>
          <a:xfrm rot="1983947">
            <a:off x="2929234" y="2396762"/>
            <a:ext cx="228600" cy="381000"/>
          </a:xfrm>
          <a:prstGeom prst="downArrow">
            <a:avLst/>
          </a:prstGeom>
          <a:solidFill>
            <a:srgbClr val="FF000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Down Arrow 5"/>
          <p:cNvSpPr/>
          <p:nvPr/>
        </p:nvSpPr>
        <p:spPr>
          <a:xfrm rot="1983947">
            <a:off x="6743949" y="2148314"/>
            <a:ext cx="228600" cy="381000"/>
          </a:xfrm>
          <a:prstGeom prst="downArrow">
            <a:avLst/>
          </a:prstGeom>
          <a:solidFill>
            <a:srgbClr val="00B050"/>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25747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415935" cy="1143000"/>
          </a:xfrm>
        </p:spPr>
        <p:txBody>
          <a:bodyPr>
            <a:noAutofit/>
          </a:bodyPr>
          <a:lstStyle/>
          <a:p>
            <a:r>
              <a:rPr lang="en-AU" sz="3600" dirty="0">
                <a:solidFill>
                  <a:schemeClr val="tx2"/>
                </a:solidFill>
              </a:rPr>
              <a:t>PERTHE’S DISEASE</a:t>
            </a:r>
            <a:br>
              <a:rPr lang="en-AU" sz="3600" dirty="0">
                <a:solidFill>
                  <a:schemeClr val="tx2"/>
                </a:solidFill>
              </a:rPr>
            </a:br>
            <a:r>
              <a:rPr lang="en-AU" sz="3600" dirty="0">
                <a:solidFill>
                  <a:schemeClr val="tx2"/>
                </a:solidFill>
              </a:rPr>
              <a:t>6 </a:t>
            </a:r>
            <a:r>
              <a:rPr lang="en-AU" sz="3600" dirty="0" err="1">
                <a:solidFill>
                  <a:schemeClr val="tx2"/>
                </a:solidFill>
              </a:rPr>
              <a:t>yr</a:t>
            </a:r>
            <a:r>
              <a:rPr lang="en-AU" sz="3600" dirty="0">
                <a:solidFill>
                  <a:schemeClr val="tx2"/>
                </a:solidFill>
              </a:rPr>
              <a:t> old boy with hip pain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340768"/>
            <a:ext cx="4247120" cy="3857394"/>
          </a:xfrm>
        </p:spPr>
      </p:pic>
      <p:sp>
        <p:nvSpPr>
          <p:cNvPr id="6" name="Down Arrow 5"/>
          <p:cNvSpPr/>
          <p:nvPr/>
        </p:nvSpPr>
        <p:spPr>
          <a:xfrm>
            <a:off x="2987824" y="2708920"/>
            <a:ext cx="228600" cy="381000"/>
          </a:xfrm>
          <a:prstGeom prst="downArrow">
            <a:avLst/>
          </a:prstGeom>
          <a:solidFill>
            <a:srgbClr val="FF00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Down Arrow 5"/>
          <p:cNvSpPr/>
          <p:nvPr/>
        </p:nvSpPr>
        <p:spPr>
          <a:xfrm rot="7274129">
            <a:off x="5975999" y="2714937"/>
            <a:ext cx="228600" cy="381000"/>
          </a:xfrm>
          <a:prstGeom prst="downArrow">
            <a:avLst/>
          </a:prstGeom>
          <a:solidFill>
            <a:srgbClr val="00B050"/>
          </a:solidFill>
          <a:ln>
            <a:solidFill>
              <a:srgbClr val="00B050"/>
            </a:solid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p:cNvSpPr txBox="1"/>
          <p:nvPr/>
        </p:nvSpPr>
        <p:spPr>
          <a:xfrm>
            <a:off x="107504" y="1268760"/>
            <a:ext cx="2359079" cy="3970318"/>
          </a:xfrm>
          <a:prstGeom prst="rect">
            <a:avLst/>
          </a:prstGeom>
          <a:noFill/>
        </p:spPr>
        <p:txBody>
          <a:bodyPr wrap="square" rtlCol="0">
            <a:spAutoFit/>
          </a:bodyPr>
          <a:lstStyle/>
          <a:p>
            <a:r>
              <a:rPr lang="en-AU" dirty="0">
                <a:solidFill>
                  <a:srgbClr val="FF0000"/>
                </a:solidFill>
              </a:rPr>
              <a:t>Sclerosis and flattening of the right capital femoral epiphysis, which appears dark in comparison to the normal left side due to loss of normal fatty marrow.</a:t>
            </a:r>
          </a:p>
          <a:p>
            <a:endParaRPr lang="en-AU" dirty="0">
              <a:solidFill>
                <a:srgbClr val="FF0000"/>
              </a:solidFill>
            </a:endParaRPr>
          </a:p>
          <a:p>
            <a:r>
              <a:rPr lang="en-AU" dirty="0">
                <a:solidFill>
                  <a:srgbClr val="FF0000"/>
                </a:solidFill>
              </a:rPr>
              <a:t>There is involvement of the growth plate, a complication that can lead to premature fusion.</a:t>
            </a:r>
          </a:p>
        </p:txBody>
      </p:sp>
      <p:sp>
        <p:nvSpPr>
          <p:cNvPr id="8" name="TextBox 7"/>
          <p:cNvSpPr txBox="1"/>
          <p:nvPr/>
        </p:nvSpPr>
        <p:spPr>
          <a:xfrm>
            <a:off x="6874904" y="1340768"/>
            <a:ext cx="2088232" cy="3970318"/>
          </a:xfrm>
          <a:prstGeom prst="rect">
            <a:avLst/>
          </a:prstGeom>
          <a:noFill/>
        </p:spPr>
        <p:txBody>
          <a:bodyPr wrap="square" rtlCol="0">
            <a:spAutoFit/>
          </a:bodyPr>
          <a:lstStyle/>
          <a:p>
            <a:r>
              <a:rPr lang="en-AU" dirty="0">
                <a:solidFill>
                  <a:srgbClr val="00B050"/>
                </a:solidFill>
              </a:rPr>
              <a:t>Normal fat signal (bright) maintained within the left capital femoral epiphysis. Compare to other normal bone marrow in the field of view. Some milder grey areas are normal red marrow at this age – still much brighter than the abnormal right femoral head.</a:t>
            </a:r>
          </a:p>
        </p:txBody>
      </p:sp>
    </p:spTree>
    <p:extLst>
      <p:ext uri="{BB962C8B-B14F-4D97-AF65-F5344CB8AC3E}">
        <p14:creationId xmlns:p14="http://schemas.microsoft.com/office/powerpoint/2010/main" val="1720674246"/>
      </p:ext>
    </p:extLst>
  </p:cSld>
  <p:clrMapOvr>
    <a:masterClrMapping/>
  </p:clrMapOvr>
</p:sld>
</file>

<file path=ppt/theme/theme1.xml><?xml version="1.0" encoding="utf-8"?>
<a:theme xmlns:a="http://schemas.openxmlformats.org/drawingml/2006/main" name="PR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PRC template.potx</Template>
  <TotalTime>355</TotalTime>
  <Words>230</Words>
  <Application>Microsoft Macintosh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PRC template</vt:lpstr>
      <vt:lpstr>PowerPoint Presentation</vt:lpstr>
      <vt:lpstr>Indications for GP referred Medicare Rebatable MRI hip studies in children under 16 years of age</vt:lpstr>
      <vt:lpstr>Traumatic &amp; overuse causes of hip pain in children</vt:lpstr>
      <vt:lpstr>PowerPoint Presentation</vt:lpstr>
      <vt:lpstr>PowerPoint Presentation</vt:lpstr>
      <vt:lpstr>PERTHE’S DISEASE 6 yr old boy with hip pain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where your title goes</dc:title>
  <dc:creator>sdilena</dc:creator>
  <cp:lastModifiedBy>Garrett Leonard</cp:lastModifiedBy>
  <cp:revision>52</cp:revision>
  <dcterms:created xsi:type="dcterms:W3CDTF">2014-08-14T03:43:03Z</dcterms:created>
  <dcterms:modified xsi:type="dcterms:W3CDTF">2017-04-17T10:22:48Z</dcterms:modified>
</cp:coreProperties>
</file>