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4" r:id="rId3"/>
    <p:sldId id="272" r:id="rId4"/>
    <p:sldId id="269" r:id="rId5"/>
    <p:sldId id="270" r:id="rId6"/>
    <p:sldId id="27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2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E2C78E-A040-45B4-ABB6-A0CA2FB6418B}" type="datetimeFigureOut">
              <a:rPr lang="en-AU" smtClean="0"/>
              <a:t>17/04/17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891ED-8197-45DC-9D59-74C1D98421CD}" type="slidenum">
              <a:rPr lang="en-AU" smtClean="0"/>
              <a:t>‹#›</a:t>
            </a:fld>
            <a:endParaRPr lang="en-AU"/>
          </a:p>
        </p:txBody>
      </p:sp>
    </p:spTree>
    <p:extLst>
      <p:ext uri="{BB962C8B-B14F-4D97-AF65-F5344CB8AC3E}">
        <p14:creationId xmlns:p14="http://schemas.microsoft.com/office/powerpoint/2010/main" val="198974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1</a:t>
            </a:fld>
            <a:endParaRPr lang="en-AU"/>
          </a:p>
        </p:txBody>
      </p:sp>
    </p:spTree>
    <p:extLst>
      <p:ext uri="{BB962C8B-B14F-4D97-AF65-F5344CB8AC3E}">
        <p14:creationId xmlns:p14="http://schemas.microsoft.com/office/powerpoint/2010/main" val="305116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4</a:t>
            </a:fld>
            <a:endParaRPr lang="en-AU"/>
          </a:p>
        </p:txBody>
      </p:sp>
    </p:spTree>
    <p:extLst>
      <p:ext uri="{BB962C8B-B14F-4D97-AF65-F5344CB8AC3E}">
        <p14:creationId xmlns:p14="http://schemas.microsoft.com/office/powerpoint/2010/main" val="9839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5</a:t>
            </a:fld>
            <a:endParaRPr lang="en-AU"/>
          </a:p>
        </p:txBody>
      </p:sp>
    </p:spTree>
    <p:extLst>
      <p:ext uri="{BB962C8B-B14F-4D97-AF65-F5344CB8AC3E}">
        <p14:creationId xmlns:p14="http://schemas.microsoft.com/office/powerpoint/2010/main" val="1881862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6</a:t>
            </a:fld>
            <a:endParaRPr lang="en-AU"/>
          </a:p>
        </p:txBody>
      </p:sp>
    </p:spTree>
    <p:extLst>
      <p:ext uri="{BB962C8B-B14F-4D97-AF65-F5344CB8AC3E}">
        <p14:creationId xmlns:p14="http://schemas.microsoft.com/office/powerpoint/2010/main" val="305116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7" name="Date Placeholder 6"/>
          <p:cNvSpPr>
            <a:spLocks noGrp="1"/>
          </p:cNvSpPr>
          <p:nvPr>
            <p:ph type="dt" sz="half" idx="10"/>
          </p:nvPr>
        </p:nvSpPr>
        <p:spPr/>
        <p:txBody>
          <a:bodyPr/>
          <a:lstStyle/>
          <a:p>
            <a:fld id="{D08A6531-5C12-472D-A3F2-2A751A8A88CE}" type="datetimeFigureOut">
              <a:rPr lang="en-AU" smtClean="0"/>
              <a:t>17/04/17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Date Placeholder 2"/>
          <p:cNvSpPr>
            <a:spLocks noGrp="1"/>
          </p:cNvSpPr>
          <p:nvPr>
            <p:ph type="dt" sz="half" idx="10"/>
          </p:nvPr>
        </p:nvSpPr>
        <p:spPr/>
        <p:txBody>
          <a:bodyPr/>
          <a:lstStyle/>
          <a:p>
            <a:fld id="{D08A6531-5C12-472D-A3F2-2A751A8A88CE}" type="datetimeFigureOut">
              <a:rPr lang="en-AU" smtClean="0"/>
              <a:t>17/04/17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6531-5C12-472D-A3F2-2A751A8A88CE}" type="datetimeFigureOut">
              <a:rPr lang="en-AU" smtClean="0"/>
              <a:t>17/04/17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A6531-5C12-472D-A3F2-2A751A8A88CE}" type="datetimeFigureOut">
              <a:rPr lang="en-AU" smtClean="0"/>
              <a:t>17/04/17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BBE8F-8663-4CEE-9822-023A6E59DF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79512" y="188640"/>
            <a:ext cx="8839200" cy="648072"/>
          </a:xfrm>
        </p:spPr>
        <p:txBody>
          <a:bodyPr>
            <a:noAutofit/>
          </a:bodyPr>
          <a:lstStyle/>
          <a:p>
            <a:r>
              <a:rPr lang="en-AU" sz="3600" smtClean="0">
                <a:solidFill>
                  <a:schemeClr val="tx2"/>
                </a:solidFill>
              </a:rPr>
              <a:t>Paediatric Elbow MRI</a:t>
            </a:r>
            <a:endParaRPr lang="en-AU" sz="3600" dirty="0">
              <a:solidFill>
                <a:schemeClr val="tx2"/>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1196752"/>
            <a:ext cx="2808312" cy="3987638"/>
          </a:xfrm>
          <a:prstGeom prst="rect">
            <a:avLst/>
          </a:prstGeom>
        </p:spPr>
      </p:pic>
      <p:sp>
        <p:nvSpPr>
          <p:cNvPr id="9" name="Down Arrow 8"/>
          <p:cNvSpPr/>
          <p:nvPr/>
        </p:nvSpPr>
        <p:spPr>
          <a:xfrm rot="3279450">
            <a:off x="2283234" y="2924423"/>
            <a:ext cx="149518" cy="291800"/>
          </a:xfrm>
          <a:prstGeom prst="downArrow">
            <a:avLst/>
          </a:prstGeom>
          <a:solidFill>
            <a:srgbClr val="FF0000"/>
          </a:solidFill>
          <a:ln>
            <a:solidFill>
              <a:srgbClr val="FF0000"/>
            </a:solidFill>
          </a:ln>
          <a:scene3d>
            <a:camera prst="orthographicFront">
              <a:rot lat="0" lon="0" rev="8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1196752"/>
            <a:ext cx="2520280" cy="3987638"/>
          </a:xfrm>
          <a:prstGeom prst="rect">
            <a:avLst/>
          </a:prstGeom>
        </p:spPr>
      </p:pic>
      <p:sp>
        <p:nvSpPr>
          <p:cNvPr id="11" name="Down Arrow 8"/>
          <p:cNvSpPr/>
          <p:nvPr/>
        </p:nvSpPr>
        <p:spPr>
          <a:xfrm rot="11285592">
            <a:off x="6752037" y="2429960"/>
            <a:ext cx="149518" cy="291800"/>
          </a:xfrm>
          <a:prstGeom prst="downArrow">
            <a:avLst/>
          </a:prstGeom>
          <a:solidFill>
            <a:srgbClr val="FFFF00"/>
          </a:solidFill>
          <a:ln>
            <a:solidFill>
              <a:srgbClr val="FFFF00"/>
            </a:solidFill>
          </a:ln>
          <a:scene3d>
            <a:camera prst="orthographicFront">
              <a:rot lat="0" lon="0" rev="8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195329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850106"/>
          </a:xfrm>
        </p:spPr>
        <p:txBody>
          <a:bodyPr>
            <a:noAutofit/>
          </a:bodyPr>
          <a:lstStyle/>
          <a:p>
            <a:r>
              <a:rPr lang="en-AU" sz="2800" dirty="0">
                <a:solidFill>
                  <a:schemeClr val="tx2"/>
                </a:solidFill>
              </a:rPr>
              <a:t>Indications for GP referred Medicare </a:t>
            </a:r>
            <a:r>
              <a:rPr lang="en-AU" sz="2800" dirty="0" err="1">
                <a:solidFill>
                  <a:schemeClr val="tx2"/>
                </a:solidFill>
              </a:rPr>
              <a:t>Rebatable</a:t>
            </a:r>
            <a:r>
              <a:rPr lang="en-AU" sz="2800" dirty="0">
                <a:solidFill>
                  <a:schemeClr val="tx2"/>
                </a:solidFill>
              </a:rPr>
              <a:t> MRI elbow studies in children under 16 years of age</a:t>
            </a:r>
          </a:p>
        </p:txBody>
      </p:sp>
      <p:sp>
        <p:nvSpPr>
          <p:cNvPr id="4" name="Content Placeholder 2"/>
          <p:cNvSpPr txBox="1">
            <a:spLocks/>
          </p:cNvSpPr>
          <p:nvPr/>
        </p:nvSpPr>
        <p:spPr>
          <a:xfrm>
            <a:off x="457200" y="1539863"/>
            <a:ext cx="8147248" cy="2537210"/>
          </a:xfrm>
          <a:prstGeom prst="rect">
            <a:avLst/>
          </a:prstGeom>
          <a:ln>
            <a:solidFill>
              <a:schemeClr val="bg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sz="2400" dirty="0">
                <a:solidFill>
                  <a:schemeClr val="bg1"/>
                </a:solidFill>
              </a:rPr>
              <a:t>Following radiographic examination:</a:t>
            </a:r>
            <a:endParaRPr lang="en-US" sz="2400" dirty="0">
              <a:solidFill>
                <a:schemeClr val="bg1"/>
              </a:solidFill>
            </a:endParaRPr>
          </a:p>
          <a:p>
            <a:r>
              <a:rPr lang="en-AU" sz="2400" dirty="0">
                <a:solidFill>
                  <a:schemeClr val="bg1"/>
                </a:solidFill>
              </a:rPr>
              <a:t>where a significant fracture or avulsion injury is suspected that will change management</a:t>
            </a:r>
          </a:p>
          <a:p>
            <a:pPr marL="0" indent="0">
              <a:buNone/>
            </a:pPr>
            <a:endParaRPr lang="en-AU" sz="2400" dirty="0">
              <a:solidFill>
                <a:schemeClr val="bg1"/>
              </a:solidFill>
            </a:endParaRPr>
          </a:p>
          <a:p>
            <a:pPr marL="0" indent="0">
              <a:buNone/>
            </a:pPr>
            <a:r>
              <a:rPr lang="en-AU" sz="2400" dirty="0">
                <a:solidFill>
                  <a:schemeClr val="bg1"/>
                </a:solidFill>
              </a:rPr>
              <a:t>Note:</a:t>
            </a:r>
          </a:p>
          <a:p>
            <a:r>
              <a:rPr lang="en-AU" sz="2400" dirty="0">
                <a:solidFill>
                  <a:schemeClr val="bg1"/>
                </a:solidFill>
              </a:rPr>
              <a:t>May be acute or chronic pain</a:t>
            </a:r>
          </a:p>
          <a:p>
            <a:endParaRPr lang="en-US" sz="2400" dirty="0">
              <a:solidFill>
                <a:schemeClr val="bg1"/>
              </a:solidFill>
            </a:endParaRPr>
          </a:p>
        </p:txBody>
      </p:sp>
    </p:spTree>
    <p:extLst>
      <p:ext uri="{BB962C8B-B14F-4D97-AF65-F5344CB8AC3E}">
        <p14:creationId xmlns:p14="http://schemas.microsoft.com/office/powerpoint/2010/main" val="34330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9001000" cy="4525963"/>
          </a:xfrm>
        </p:spPr>
        <p:txBody>
          <a:bodyPr>
            <a:normAutofit fontScale="77500" lnSpcReduction="20000"/>
          </a:bodyPr>
          <a:lstStyle/>
          <a:p>
            <a:r>
              <a:rPr lang="en-AU" dirty="0">
                <a:solidFill>
                  <a:schemeClr val="bg1"/>
                </a:solidFill>
              </a:rPr>
              <a:t>Apophyseal avulsion (medial epicondyle most common)</a:t>
            </a:r>
          </a:p>
          <a:p>
            <a:r>
              <a:rPr lang="en-AU" dirty="0">
                <a:solidFill>
                  <a:schemeClr val="bg1"/>
                </a:solidFill>
              </a:rPr>
              <a:t>Ligamentous avulsion/tears</a:t>
            </a:r>
          </a:p>
          <a:p>
            <a:r>
              <a:rPr lang="en-AU" dirty="0">
                <a:solidFill>
                  <a:schemeClr val="bg1"/>
                </a:solidFill>
              </a:rPr>
              <a:t>Acute fractures</a:t>
            </a:r>
          </a:p>
          <a:p>
            <a:pPr marL="0" indent="0">
              <a:buNone/>
            </a:pPr>
            <a:r>
              <a:rPr lang="en-AU" sz="2300" dirty="0">
                <a:solidFill>
                  <a:schemeClr val="bg1"/>
                </a:solidFill>
              </a:rPr>
              <a:t>	Medial and lateral condylar fractures may be occult in small children due to 	</a:t>
            </a:r>
            <a:r>
              <a:rPr lang="en-AU" sz="2300" dirty="0" err="1">
                <a:solidFill>
                  <a:schemeClr val="bg1"/>
                </a:solidFill>
              </a:rPr>
              <a:t>unossified</a:t>
            </a:r>
            <a:r>
              <a:rPr lang="en-AU" sz="2300" dirty="0">
                <a:solidFill>
                  <a:schemeClr val="bg1"/>
                </a:solidFill>
              </a:rPr>
              <a:t> epiphysis</a:t>
            </a:r>
          </a:p>
          <a:p>
            <a:r>
              <a:rPr lang="en-AU" dirty="0">
                <a:solidFill>
                  <a:schemeClr val="bg1"/>
                </a:solidFill>
              </a:rPr>
              <a:t>Elbow dislocation</a:t>
            </a:r>
          </a:p>
          <a:p>
            <a:pPr marL="0" indent="0">
              <a:buNone/>
            </a:pPr>
            <a:r>
              <a:rPr lang="en-AU" sz="2100" dirty="0">
                <a:solidFill>
                  <a:schemeClr val="bg1"/>
                </a:solidFill>
              </a:rPr>
              <a:t>	Dislocation often combines ligamentous injury, avulsion, fracture and osteochondral injury</a:t>
            </a:r>
          </a:p>
          <a:p>
            <a:r>
              <a:rPr lang="en-AU" dirty="0">
                <a:solidFill>
                  <a:schemeClr val="bg1"/>
                </a:solidFill>
              </a:rPr>
              <a:t>Apophysitis</a:t>
            </a:r>
          </a:p>
          <a:p>
            <a:r>
              <a:rPr lang="en-AU" dirty="0" err="1">
                <a:solidFill>
                  <a:schemeClr val="bg1"/>
                </a:solidFill>
              </a:rPr>
              <a:t>Panner’s</a:t>
            </a:r>
            <a:r>
              <a:rPr lang="en-AU" dirty="0">
                <a:solidFill>
                  <a:schemeClr val="bg1"/>
                </a:solidFill>
              </a:rPr>
              <a:t> disease (AVN of </a:t>
            </a:r>
            <a:r>
              <a:rPr lang="en-AU" dirty="0" err="1">
                <a:solidFill>
                  <a:schemeClr val="bg1"/>
                </a:solidFill>
              </a:rPr>
              <a:t>capitellum</a:t>
            </a:r>
            <a:r>
              <a:rPr lang="en-AU" dirty="0">
                <a:solidFill>
                  <a:schemeClr val="bg1"/>
                </a:solidFill>
              </a:rPr>
              <a:t>)</a:t>
            </a:r>
          </a:p>
          <a:p>
            <a:r>
              <a:rPr lang="en-AU" dirty="0">
                <a:solidFill>
                  <a:schemeClr val="bg1"/>
                </a:solidFill>
              </a:rPr>
              <a:t>Osteochondritis </a:t>
            </a:r>
            <a:r>
              <a:rPr lang="en-AU" dirty="0" err="1">
                <a:solidFill>
                  <a:schemeClr val="bg1"/>
                </a:solidFill>
              </a:rPr>
              <a:t>dissecans</a:t>
            </a:r>
            <a:endParaRPr lang="en-AU" dirty="0">
              <a:solidFill>
                <a:schemeClr val="bg1"/>
              </a:solidFill>
            </a:endParaRPr>
          </a:p>
          <a:p>
            <a:r>
              <a:rPr lang="en-AU" dirty="0">
                <a:solidFill>
                  <a:schemeClr val="bg1"/>
                </a:solidFill>
              </a:rPr>
              <a:t>Stress fractures</a:t>
            </a:r>
          </a:p>
          <a:p>
            <a:r>
              <a:rPr lang="en-AU" dirty="0">
                <a:solidFill>
                  <a:schemeClr val="bg1"/>
                </a:solidFill>
              </a:rPr>
              <a:t>Upper limb stress fractures with certain sports such as gymnastics</a:t>
            </a:r>
          </a:p>
          <a:p>
            <a:pPr marL="0" indent="0">
              <a:buNone/>
            </a:pPr>
            <a:endParaRPr lang="en-AU" dirty="0">
              <a:solidFill>
                <a:schemeClr val="bg1"/>
              </a:solidFill>
            </a:endParaRPr>
          </a:p>
          <a:p>
            <a:endParaRPr lang="en-AU" dirty="0">
              <a:solidFill>
                <a:schemeClr val="bg1"/>
              </a:solidFill>
            </a:endParaRPr>
          </a:p>
        </p:txBody>
      </p:sp>
      <p:sp>
        <p:nvSpPr>
          <p:cNvPr id="7" name="Title 1"/>
          <p:cNvSpPr>
            <a:spLocks noGrp="1"/>
          </p:cNvSpPr>
          <p:nvPr>
            <p:ph type="title"/>
          </p:nvPr>
        </p:nvSpPr>
        <p:spPr>
          <a:xfrm>
            <a:off x="539552" y="116632"/>
            <a:ext cx="8229600" cy="850106"/>
          </a:xfrm>
        </p:spPr>
        <p:txBody>
          <a:bodyPr>
            <a:noAutofit/>
          </a:bodyPr>
          <a:lstStyle/>
          <a:p>
            <a:r>
              <a:rPr lang="en-AU" sz="2800" dirty="0">
                <a:solidFill>
                  <a:schemeClr val="tx2"/>
                </a:solidFill>
              </a:rPr>
              <a:t>Traumatic &amp; overuse causes of elbow pain in children</a:t>
            </a:r>
          </a:p>
        </p:txBody>
      </p:sp>
    </p:spTree>
    <p:extLst>
      <p:ext uri="{BB962C8B-B14F-4D97-AF65-F5344CB8AC3E}">
        <p14:creationId xmlns:p14="http://schemas.microsoft.com/office/powerpoint/2010/main" val="392819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366" y="1415274"/>
            <a:ext cx="2376264" cy="1077218"/>
          </a:xfrm>
          <a:prstGeom prst="rect">
            <a:avLst/>
          </a:prstGeom>
          <a:noFill/>
        </p:spPr>
        <p:txBody>
          <a:bodyPr wrap="square" rtlCol="0">
            <a:spAutoFit/>
          </a:bodyPr>
          <a:lstStyle/>
          <a:p>
            <a:r>
              <a:rPr lang="en-AU" sz="1600" dirty="0">
                <a:solidFill>
                  <a:srgbClr val="FF0000"/>
                </a:solidFill>
              </a:rPr>
              <a:t>Intraarticular fracture line across epiphyseal cartilage (invisible at </a:t>
            </a:r>
            <a:r>
              <a:rPr lang="en-AU" sz="1600" dirty="0" err="1">
                <a:solidFill>
                  <a:srgbClr val="FF0000"/>
                </a:solidFill>
              </a:rPr>
              <a:t>xray</a:t>
            </a:r>
            <a:r>
              <a:rPr lang="en-AU" sz="1600" dirty="0">
                <a:solidFill>
                  <a:srgbClr val="FF0000"/>
                </a:solidFill>
              </a:rPr>
              <a:t>), filled with bright joint fluid.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9475" y="1340769"/>
            <a:ext cx="2260006" cy="34608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044" y="1340768"/>
            <a:ext cx="2035591" cy="3453874"/>
          </a:xfrm>
          <a:prstGeom prst="rect">
            <a:avLst/>
          </a:prstGeom>
        </p:spPr>
      </p:pic>
      <p:sp>
        <p:nvSpPr>
          <p:cNvPr id="6" name="Title 1"/>
          <p:cNvSpPr>
            <a:spLocks noGrp="1"/>
          </p:cNvSpPr>
          <p:nvPr>
            <p:ph type="title"/>
          </p:nvPr>
        </p:nvSpPr>
        <p:spPr>
          <a:xfrm>
            <a:off x="0" y="-27384"/>
            <a:ext cx="8991600" cy="1143000"/>
          </a:xfrm>
        </p:spPr>
        <p:txBody>
          <a:bodyPr>
            <a:normAutofit/>
          </a:bodyPr>
          <a:lstStyle/>
          <a:p>
            <a:r>
              <a:rPr lang="en-AU" sz="3200" dirty="0">
                <a:solidFill>
                  <a:schemeClr val="tx2"/>
                </a:solidFill>
              </a:rPr>
              <a:t>5 year old boy with a cartilaginous intraarticular epiphyseal fracture (medial condyle)</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0570" y="1343948"/>
            <a:ext cx="2112039" cy="3453204"/>
          </a:xfrm>
          <a:prstGeom prst="rect">
            <a:avLst/>
          </a:prstGeom>
        </p:spPr>
      </p:pic>
      <p:sp>
        <p:nvSpPr>
          <p:cNvPr id="7" name="Down Arrow 5"/>
          <p:cNvSpPr/>
          <p:nvPr/>
        </p:nvSpPr>
        <p:spPr>
          <a:xfrm rot="15577032">
            <a:off x="5070752" y="2987433"/>
            <a:ext cx="228600" cy="381000"/>
          </a:xfrm>
          <a:prstGeom prst="downArrow">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Down Arrow 5"/>
          <p:cNvSpPr/>
          <p:nvPr/>
        </p:nvSpPr>
        <p:spPr>
          <a:xfrm rot="15577032">
            <a:off x="186027" y="3054009"/>
            <a:ext cx="228600" cy="381000"/>
          </a:xfrm>
          <a:prstGeom prst="downArrow">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Down Arrow 5"/>
          <p:cNvSpPr/>
          <p:nvPr/>
        </p:nvSpPr>
        <p:spPr>
          <a:xfrm rot="15577032">
            <a:off x="2420097" y="2768234"/>
            <a:ext cx="228600" cy="381000"/>
          </a:xfrm>
          <a:prstGeom prst="downArrow">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Down Arrow 5"/>
          <p:cNvSpPr/>
          <p:nvPr/>
        </p:nvSpPr>
        <p:spPr>
          <a:xfrm rot="7274129">
            <a:off x="6291623" y="2571717"/>
            <a:ext cx="228600" cy="381000"/>
          </a:xfrm>
          <a:prstGeom prst="downArrow">
            <a:avLst/>
          </a:prstGeom>
          <a:solidFill>
            <a:srgbClr val="00B050"/>
          </a:solidFill>
          <a:ln>
            <a:solidFill>
              <a:srgbClr val="00B050"/>
            </a:solid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Down Arrow 5"/>
          <p:cNvSpPr/>
          <p:nvPr/>
        </p:nvSpPr>
        <p:spPr>
          <a:xfrm rot="11992280">
            <a:off x="5897219" y="3272017"/>
            <a:ext cx="228600" cy="381000"/>
          </a:xfrm>
          <a:prstGeom prst="downArrow">
            <a:avLst/>
          </a:prstGeom>
          <a:solidFill>
            <a:srgbClr val="00B050"/>
          </a:solidFill>
          <a:ln>
            <a:solidFill>
              <a:srgbClr val="00B050"/>
            </a:solid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p:cNvSpPr txBox="1"/>
          <p:nvPr/>
        </p:nvSpPr>
        <p:spPr>
          <a:xfrm>
            <a:off x="6811646" y="2646212"/>
            <a:ext cx="2328726" cy="3046988"/>
          </a:xfrm>
          <a:prstGeom prst="rect">
            <a:avLst/>
          </a:prstGeom>
          <a:noFill/>
        </p:spPr>
        <p:txBody>
          <a:bodyPr wrap="square" rtlCol="0">
            <a:spAutoFit/>
          </a:bodyPr>
          <a:lstStyle/>
          <a:p>
            <a:r>
              <a:rPr lang="en-AU" sz="1600" dirty="0">
                <a:solidFill>
                  <a:srgbClr val="00B050"/>
                </a:solidFill>
              </a:rPr>
              <a:t>The proton density image to the right shows the contrast between the normal grey cartilage of the distal humeral epiphysis versus the bright bone marrow. The olecranon apophysis is also cartilage at this age so grey signal. In adults, these would all be ossified.</a:t>
            </a:r>
          </a:p>
        </p:txBody>
      </p:sp>
      <p:sp>
        <p:nvSpPr>
          <p:cNvPr id="13" name="TextBox 12"/>
          <p:cNvSpPr txBox="1"/>
          <p:nvPr/>
        </p:nvSpPr>
        <p:spPr>
          <a:xfrm>
            <a:off x="93015" y="1026812"/>
            <a:ext cx="8991600" cy="369332"/>
          </a:xfrm>
          <a:prstGeom prst="rect">
            <a:avLst/>
          </a:prstGeom>
          <a:noFill/>
        </p:spPr>
        <p:txBody>
          <a:bodyPr wrap="square" rtlCol="0">
            <a:spAutoFit/>
          </a:bodyPr>
          <a:lstStyle/>
          <a:p>
            <a:r>
              <a:rPr lang="en-AU" dirty="0">
                <a:solidFill>
                  <a:schemeClr val="bg1"/>
                </a:solidFill>
              </a:rPr>
              <a:t>MRI permits evaluation of the </a:t>
            </a:r>
            <a:r>
              <a:rPr lang="en-AU" dirty="0" err="1">
                <a:solidFill>
                  <a:schemeClr val="bg1"/>
                </a:solidFill>
              </a:rPr>
              <a:t>unossified</a:t>
            </a:r>
            <a:r>
              <a:rPr lang="en-AU" dirty="0">
                <a:solidFill>
                  <a:schemeClr val="bg1"/>
                </a:solidFill>
              </a:rPr>
              <a:t> cartilaginous epiphysis in young children, unlike </a:t>
            </a:r>
            <a:r>
              <a:rPr lang="en-AU" dirty="0" err="1">
                <a:solidFill>
                  <a:schemeClr val="bg1"/>
                </a:solidFill>
              </a:rPr>
              <a:t>xray</a:t>
            </a:r>
            <a:r>
              <a:rPr lang="en-AU" dirty="0">
                <a:solidFill>
                  <a:schemeClr val="bg1"/>
                </a:solidFill>
              </a:rPr>
              <a:t>.</a:t>
            </a:r>
          </a:p>
        </p:txBody>
      </p:sp>
      <p:sp>
        <p:nvSpPr>
          <p:cNvPr id="14" name="TextBox 13"/>
          <p:cNvSpPr txBox="1"/>
          <p:nvPr/>
        </p:nvSpPr>
        <p:spPr>
          <a:xfrm>
            <a:off x="15406" y="4772838"/>
            <a:ext cx="6772254" cy="646331"/>
          </a:xfrm>
          <a:prstGeom prst="rect">
            <a:avLst/>
          </a:prstGeom>
          <a:noFill/>
        </p:spPr>
        <p:txBody>
          <a:bodyPr wrap="square" rtlCol="0">
            <a:spAutoFit/>
          </a:bodyPr>
          <a:lstStyle/>
          <a:p>
            <a:r>
              <a:rPr lang="en-AU" dirty="0">
                <a:solidFill>
                  <a:schemeClr val="bg1"/>
                </a:solidFill>
              </a:rPr>
              <a:t>This study in a 5 year old was performed without general anaesthetic or sedation. The images are diagnostic despite a little blurring.</a:t>
            </a:r>
          </a:p>
        </p:txBody>
      </p:sp>
    </p:spTree>
    <p:extLst>
      <p:ext uri="{BB962C8B-B14F-4D97-AF65-F5344CB8AC3E}">
        <p14:creationId xmlns:p14="http://schemas.microsoft.com/office/powerpoint/2010/main" val="327094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1412776"/>
            <a:ext cx="2394326" cy="3643889"/>
          </a:xfrm>
          <a:prstGeom prst="rect">
            <a:avLst/>
          </a:prstGeom>
        </p:spPr>
      </p:pic>
      <p:sp>
        <p:nvSpPr>
          <p:cNvPr id="9" name="Title 1"/>
          <p:cNvSpPr>
            <a:spLocks noGrp="1"/>
          </p:cNvSpPr>
          <p:nvPr>
            <p:ph type="title"/>
          </p:nvPr>
        </p:nvSpPr>
        <p:spPr>
          <a:xfrm>
            <a:off x="-108520" y="-25326"/>
            <a:ext cx="9433048" cy="1143000"/>
          </a:xfrm>
        </p:spPr>
        <p:txBody>
          <a:bodyPr>
            <a:noAutofit/>
          </a:bodyPr>
          <a:lstStyle/>
          <a:p>
            <a:r>
              <a:rPr lang="en-AU" sz="3200" dirty="0">
                <a:solidFill>
                  <a:schemeClr val="tx2"/>
                </a:solidFill>
              </a:rPr>
              <a:t>Stress fracture of the radius. 13 year old gymnast with ongoing elbow pain. No specific episode of trauma.</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872" y="1412776"/>
            <a:ext cx="3015335" cy="2568436"/>
          </a:xfrm>
          <a:prstGeom prst="rect">
            <a:avLst/>
          </a:prstGeom>
        </p:spPr>
      </p:pic>
      <p:sp>
        <p:nvSpPr>
          <p:cNvPr id="7" name="TextBox 6"/>
          <p:cNvSpPr txBox="1"/>
          <p:nvPr/>
        </p:nvSpPr>
        <p:spPr>
          <a:xfrm>
            <a:off x="3419872" y="4133334"/>
            <a:ext cx="4392488" cy="923330"/>
          </a:xfrm>
          <a:prstGeom prst="rect">
            <a:avLst/>
          </a:prstGeom>
          <a:noFill/>
        </p:spPr>
        <p:txBody>
          <a:bodyPr wrap="square" rtlCol="0">
            <a:spAutoFit/>
          </a:bodyPr>
          <a:lstStyle/>
          <a:p>
            <a:r>
              <a:rPr lang="en-AU" dirty="0">
                <a:solidFill>
                  <a:schemeClr val="bg1"/>
                </a:solidFill>
              </a:rPr>
              <a:t>MRI SHOWING FRACTURE</a:t>
            </a:r>
          </a:p>
          <a:p>
            <a:r>
              <a:rPr lang="en-AU" dirty="0">
                <a:solidFill>
                  <a:srgbClr val="FFFF00"/>
                </a:solidFill>
              </a:rPr>
              <a:t>Bone marrow oedema within proximal radius</a:t>
            </a:r>
          </a:p>
          <a:p>
            <a:r>
              <a:rPr lang="en-AU" dirty="0">
                <a:solidFill>
                  <a:srgbClr val="FF0000"/>
                </a:solidFill>
              </a:rPr>
              <a:t>Intraarticular fracture line of radial head</a:t>
            </a:r>
          </a:p>
        </p:txBody>
      </p:sp>
      <p:sp>
        <p:nvSpPr>
          <p:cNvPr id="8" name="Down Arrow 5"/>
          <p:cNvSpPr/>
          <p:nvPr/>
        </p:nvSpPr>
        <p:spPr>
          <a:xfrm rot="2989194">
            <a:off x="4952111" y="2050839"/>
            <a:ext cx="109312" cy="291800"/>
          </a:xfrm>
          <a:prstGeom prst="downArrow">
            <a:avLst/>
          </a:prstGeom>
          <a:solidFill>
            <a:srgbClr val="FF0000"/>
          </a:solidFill>
          <a:ln>
            <a:solidFill>
              <a:srgbClr val="FF0000"/>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Down Arrow 5"/>
          <p:cNvSpPr/>
          <p:nvPr/>
        </p:nvSpPr>
        <p:spPr>
          <a:xfrm rot="15753242">
            <a:off x="1140705" y="3835311"/>
            <a:ext cx="109312" cy="291800"/>
          </a:xfrm>
          <a:prstGeom prst="downArrow">
            <a:avLst/>
          </a:prstGeom>
          <a:solidFill>
            <a:srgbClr val="FFFF00"/>
          </a:solidFill>
          <a:ln>
            <a:solidFill>
              <a:srgbClr val="FFFF00"/>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53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79512" y="-27384"/>
            <a:ext cx="8839200" cy="1143000"/>
          </a:xfrm>
        </p:spPr>
        <p:txBody>
          <a:bodyPr>
            <a:noAutofit/>
          </a:bodyPr>
          <a:lstStyle/>
          <a:p>
            <a:r>
              <a:rPr lang="en-AU" sz="3600" dirty="0">
                <a:solidFill>
                  <a:schemeClr val="tx2"/>
                </a:solidFill>
              </a:rPr>
              <a:t>12 year old boy with elbow pain and swelling several weeks following an injury.</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196752"/>
            <a:ext cx="2060211" cy="3987638"/>
          </a:xfrm>
          <a:prstGeom prst="rect">
            <a:avLst/>
          </a:prstGeom>
        </p:spPr>
      </p:pic>
      <p:sp>
        <p:nvSpPr>
          <p:cNvPr id="9" name="Down Arrow 8"/>
          <p:cNvSpPr/>
          <p:nvPr/>
        </p:nvSpPr>
        <p:spPr>
          <a:xfrm rot="3279450">
            <a:off x="987089" y="2911529"/>
            <a:ext cx="149518" cy="291800"/>
          </a:xfrm>
          <a:prstGeom prst="downArrow">
            <a:avLst/>
          </a:prstGeom>
          <a:solidFill>
            <a:srgbClr val="FF0000"/>
          </a:solidFill>
          <a:ln>
            <a:solidFill>
              <a:srgbClr val="FF0000"/>
            </a:solidFill>
          </a:ln>
          <a:scene3d>
            <a:camera prst="orthographicFront">
              <a:rot lat="0" lon="0" rev="8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7587" y="1196752"/>
            <a:ext cx="1964863" cy="3987638"/>
          </a:xfrm>
          <a:prstGeom prst="rect">
            <a:avLst/>
          </a:prstGeom>
        </p:spPr>
      </p:pic>
      <p:sp>
        <p:nvSpPr>
          <p:cNvPr id="11" name="Down Arrow 8"/>
          <p:cNvSpPr/>
          <p:nvPr/>
        </p:nvSpPr>
        <p:spPr>
          <a:xfrm rot="11285592">
            <a:off x="4303765" y="2141928"/>
            <a:ext cx="149518" cy="291800"/>
          </a:xfrm>
          <a:prstGeom prst="downArrow">
            <a:avLst/>
          </a:prstGeom>
          <a:solidFill>
            <a:srgbClr val="FFFF00"/>
          </a:solidFill>
          <a:ln>
            <a:solidFill>
              <a:srgbClr val="FFFF00"/>
            </a:solidFill>
          </a:ln>
          <a:scene3d>
            <a:camera prst="orthographicFront">
              <a:rot lat="0" lon="0" rev="8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TextBox 11"/>
          <p:cNvSpPr txBox="1"/>
          <p:nvPr/>
        </p:nvSpPr>
        <p:spPr>
          <a:xfrm>
            <a:off x="4824290" y="1916832"/>
            <a:ext cx="4194422" cy="1200329"/>
          </a:xfrm>
          <a:prstGeom prst="rect">
            <a:avLst/>
          </a:prstGeom>
          <a:noFill/>
        </p:spPr>
        <p:txBody>
          <a:bodyPr wrap="square" rtlCol="0">
            <a:spAutoFit/>
          </a:bodyPr>
          <a:lstStyle/>
          <a:p>
            <a:r>
              <a:rPr lang="en-AU" dirty="0">
                <a:solidFill>
                  <a:schemeClr val="bg1"/>
                </a:solidFill>
              </a:rPr>
              <a:t>ACUTE OSTEOCHONDRAL FRACTURE</a:t>
            </a:r>
          </a:p>
          <a:p>
            <a:r>
              <a:rPr lang="en-AU" dirty="0">
                <a:solidFill>
                  <a:srgbClr val="FF0000"/>
                </a:solidFill>
              </a:rPr>
              <a:t>Osteochondral defect in the anterior </a:t>
            </a:r>
            <a:r>
              <a:rPr lang="en-AU" dirty="0" err="1">
                <a:solidFill>
                  <a:srgbClr val="FF0000"/>
                </a:solidFill>
              </a:rPr>
              <a:t>capitellum</a:t>
            </a:r>
            <a:endParaRPr lang="en-AU" dirty="0">
              <a:solidFill>
                <a:srgbClr val="FFFF00"/>
              </a:solidFill>
            </a:endParaRPr>
          </a:p>
          <a:p>
            <a:r>
              <a:rPr lang="en-AU" dirty="0">
                <a:solidFill>
                  <a:srgbClr val="FFFF00"/>
                </a:solidFill>
              </a:rPr>
              <a:t>Displaced fragment in olecranon fossa</a:t>
            </a:r>
          </a:p>
        </p:txBody>
      </p:sp>
    </p:spTree>
    <p:extLst>
      <p:ext uri="{BB962C8B-B14F-4D97-AF65-F5344CB8AC3E}">
        <p14:creationId xmlns:p14="http://schemas.microsoft.com/office/powerpoint/2010/main" val="4280654010"/>
      </p:ext>
    </p:extLst>
  </p:cSld>
  <p:clrMapOvr>
    <a:masterClrMapping/>
  </p:clrMapOvr>
</p:sld>
</file>

<file path=ppt/theme/theme1.xml><?xml version="1.0" encoding="utf-8"?>
<a:theme xmlns:a="http://schemas.openxmlformats.org/drawingml/2006/main" name="PR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PRC template.potx</Template>
  <TotalTime>358</TotalTime>
  <Words>255</Words>
  <Application>Microsoft Macintosh PowerPoint</Application>
  <PresentationFormat>On-screen Show (4:3)</PresentationFormat>
  <Paragraphs>36</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PRC template</vt:lpstr>
      <vt:lpstr>Paediatric Elbow MRI</vt:lpstr>
      <vt:lpstr>Indications for GP referred Medicare Rebatable MRI elbow studies in children under 16 years of age</vt:lpstr>
      <vt:lpstr>Traumatic &amp; overuse causes of elbow pain in children</vt:lpstr>
      <vt:lpstr>5 year old boy with a cartilaginous intraarticular epiphyseal fracture (medial condyle)</vt:lpstr>
      <vt:lpstr>Stress fracture of the radius. 13 year old gymnast with ongoing elbow pain. No specific episode of trauma.</vt:lpstr>
      <vt:lpstr>12 year old boy with elbow pain and swelling several weeks following an injury.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where your title goes</dc:title>
  <dc:creator>sdilena</dc:creator>
  <cp:lastModifiedBy>Garrett Leonard</cp:lastModifiedBy>
  <cp:revision>52</cp:revision>
  <dcterms:created xsi:type="dcterms:W3CDTF">2014-08-14T03:43:03Z</dcterms:created>
  <dcterms:modified xsi:type="dcterms:W3CDTF">2017-04-17T10:29:21Z</dcterms:modified>
</cp:coreProperties>
</file>